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2-1.png>
</file>

<file path=ppt/media/image-2-2.png>
</file>

<file path=ppt/media/image-3-1.png>
</file>

<file path=ppt/media/image-3-2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7-1.png>
</file>

<file path=ppt/media/image-7-2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44351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848250" y="457200"/>
            <a:ext cx="5447472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4050" b="1" dirty="0">
                <a:solidFill>
                  <a:srgbClr val="1F497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Análise de Requisitos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1848250" y="1400175"/>
            <a:ext cx="544747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ctr" indent="0" marL="0">
              <a:buNone/>
            </a:pPr>
            <a:r>
              <a:rPr lang="en-US" sz="2025" dirty="0">
                <a:solidFill>
                  <a:srgbClr val="4F81B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Disciplina de Análise e Projeto de Sistemas</a:t>
            </a:r>
            <a:endParaRPr lang="en-US" sz="2025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6" y="2128838"/>
            <a:ext cx="5079988" cy="285747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457200"/>
            <a:ext cx="82296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F497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Introdução à Engenharia de Requisitos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57200" y="1082278"/>
            <a:ext cx="2081594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Conceitos fundamentais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57200" y="1082278"/>
            <a:ext cx="3215915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software e engenharia de software 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57200" y="1739503"/>
            <a:ext cx="17848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O 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635682" y="1739503"/>
            <a:ext cx="291328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papel da engenharia de requisitos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457200" y="1739503"/>
            <a:ext cx="3747399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no ciclo de vida do desenvolvimento 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57200" y="2396728"/>
            <a:ext cx="312572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Importância da análise de requisitos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57200" y="2396728"/>
            <a:ext cx="3683803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para o sucesso do projeto 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457200" y="3053953"/>
            <a:ext cx="200220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Visão geral do processo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457200" y="3053953"/>
            <a:ext cx="3464356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engenharia de requisitos </a:t>
            </a:r>
            <a:endParaRPr lang="en-US" sz="1350" dirty="0"/>
          </a:p>
        </p:txBody>
      </p:sp>
      <p:pic>
        <p:nvPicPr>
          <p:cNvPr id="1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291707"/>
            <a:ext cx="4114800" cy="21886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457200"/>
            <a:ext cx="82296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F497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Técnicas de Elicitação de Requisitos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57200" y="1082278"/>
            <a:ext cx="100246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Entrevistas: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57200" y="1082278"/>
            <a:ext cx="3469295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tipos, preparação, condução e documentação 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57200" y="1739503"/>
            <a:ext cx="129240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Brainstorming: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57200" y="1739503"/>
            <a:ext cx="3851151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técnicas para geração de ideias e identificação de requisitos 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457200" y="2396728"/>
            <a:ext cx="2150687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Workshops de requisitos: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57200" y="2396728"/>
            <a:ext cx="3454059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planejamento e execução 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57200" y="3053953"/>
            <a:ext cx="138583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Outras técnicas: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457200" y="3053953"/>
            <a:ext cx="3594283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questionários, observação, prototipagem, etc. </a:t>
            </a:r>
            <a:endParaRPr lang="en-US" sz="1350" dirty="0"/>
          </a:p>
        </p:txBody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071563"/>
            <a:ext cx="4114800" cy="28423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457200"/>
            <a:ext cx="82296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F497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Documentação de Requisitos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57200" y="1082278"/>
            <a:ext cx="274646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Registro de partes interessadas: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57200" y="1082278"/>
            <a:ext cx="3813423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identificação e análise de stakeholders 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57200" y="1739503"/>
            <a:ext cx="1876546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Requisitos funcionais: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57200" y="1739503"/>
            <a:ext cx="3663767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definição, exemplos e como documentá-los 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457200" y="2396728"/>
            <a:ext cx="2254076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Requisitos não-funcionais: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57200" y="2396728"/>
            <a:ext cx="3248648" cy="74830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tipos (desempenho, segurança, usabilidade) e exemplos 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57200" y="3311128"/>
            <a:ext cx="146745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Estrutura do ERS: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457200" y="3311128"/>
            <a:ext cx="3836389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não-requisitos e organização do documento de especificação </a:t>
            </a:r>
            <a:endParaRPr lang="en-US" sz="1350" dirty="0"/>
          </a:p>
        </p:txBody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1739" y="1085850"/>
            <a:ext cx="3475323" cy="285747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457200"/>
            <a:ext cx="82296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F497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Validação e Gerenciamento de Requisitos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57200" y="1082278"/>
            <a:ext cx="202636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Validação de requisitos: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57200" y="1082278"/>
            <a:ext cx="3847858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revisão, prototipagem e testes 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57200" y="1739503"/>
            <a:ext cx="2521018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Gerenciamento de requisitos: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457200" y="1739503"/>
            <a:ext cx="3775360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rastreabilidade e controle de mudanças 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457200" y="2396728"/>
            <a:ext cx="1358764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Versionamento: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57200" y="2396728"/>
            <a:ext cx="3554183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controle de configuração e histórico de alterações 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457200" y="3053953"/>
            <a:ext cx="1145651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Ferramentas: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457200" y="3053953"/>
            <a:ext cx="3568945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soluções para gerenciamento eficiente de requisitos </a:t>
            </a:r>
            <a:endParaRPr lang="en-US" sz="1350" dirty="0"/>
          </a:p>
        </p:txBody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355527"/>
            <a:ext cx="4114800" cy="206097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457200"/>
            <a:ext cx="82296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F497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Atividades Práticas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57200" y="1157288"/>
            <a:ext cx="3886200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575" dirty="0">
                <a:solidFill>
                  <a:srgbClr val="4F81B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Atividade Prática 1: Entrevista de Elicitação</a:t>
            </a:r>
            <a:endParaRPr lang="en-US" sz="1575" dirty="0"/>
          </a:p>
        </p:txBody>
      </p:sp>
      <p:sp>
        <p:nvSpPr>
          <p:cNvPr id="5" name="Text 2"/>
          <p:cNvSpPr/>
          <p:nvPr/>
        </p:nvSpPr>
        <p:spPr>
          <a:xfrm>
            <a:off x="457200" y="1828800"/>
            <a:ext cx="388620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238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Trabalho em duplas ou trios com simulação de cliente e analista</a:t>
            </a:r>
            <a:endParaRPr lang="en-US" sz="1238" dirty="0"/>
          </a:p>
        </p:txBody>
      </p:sp>
      <p:sp>
        <p:nvSpPr>
          <p:cNvPr id="6" name="Text 3"/>
          <p:cNvSpPr/>
          <p:nvPr/>
        </p:nvSpPr>
        <p:spPr>
          <a:xfrm>
            <a:off x="457200" y="2371725"/>
            <a:ext cx="388620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238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Avaliação: perguntas claras, escuta ativa, identificação correta de requisitos</a:t>
            </a:r>
            <a:endParaRPr lang="en-US" sz="1238" dirty="0"/>
          </a:p>
        </p:txBody>
      </p:sp>
      <p:sp>
        <p:nvSpPr>
          <p:cNvPr id="7" name="Text 4"/>
          <p:cNvSpPr/>
          <p:nvPr/>
        </p:nvSpPr>
        <p:spPr>
          <a:xfrm>
            <a:off x="457200" y="3014663"/>
            <a:ext cx="3886200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575" dirty="0">
                <a:solidFill>
                  <a:srgbClr val="4F81B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Atividade Prática 2: Brainstorming</a:t>
            </a:r>
            <a:endParaRPr lang="en-US" sz="1575" dirty="0"/>
          </a:p>
        </p:txBody>
      </p:sp>
      <p:sp>
        <p:nvSpPr>
          <p:cNvPr id="8" name="Text 5"/>
          <p:cNvSpPr/>
          <p:nvPr/>
        </p:nvSpPr>
        <p:spPr>
          <a:xfrm>
            <a:off x="457200" y="3386138"/>
            <a:ext cx="388620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238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Sessão de brainstorming para identificação de requisitos</a:t>
            </a:r>
            <a:endParaRPr lang="en-US" sz="1238" dirty="0"/>
          </a:p>
        </p:txBody>
      </p:sp>
      <p:sp>
        <p:nvSpPr>
          <p:cNvPr id="9" name="Text 6"/>
          <p:cNvSpPr/>
          <p:nvPr/>
        </p:nvSpPr>
        <p:spPr>
          <a:xfrm>
            <a:off x="457200" y="3929063"/>
            <a:ext cx="388620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238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Avaliação: quantidade e diversidade de requisitos, organização e categorização</a:t>
            </a:r>
            <a:endParaRPr lang="en-US" sz="1238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4159" y="1628775"/>
            <a:ext cx="3850481" cy="222885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457200"/>
            <a:ext cx="82296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F497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Atividades Avaliativas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57200" y="1157288"/>
            <a:ext cx="3886200" cy="600075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575" dirty="0">
                <a:solidFill>
                  <a:srgbClr val="4F81B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Atividade Avaliativa 1: Documento de Requisitos</a:t>
            </a:r>
            <a:endParaRPr lang="en-US" sz="1575" dirty="0"/>
          </a:p>
        </p:txBody>
      </p:sp>
      <p:sp>
        <p:nvSpPr>
          <p:cNvPr id="5" name="Text 2"/>
          <p:cNvSpPr/>
          <p:nvPr/>
        </p:nvSpPr>
        <p:spPr>
          <a:xfrm>
            <a:off x="457200" y="1828800"/>
            <a:ext cx="388620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238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Elaboração de um Documento de Especificação de Requisitos (ERS) completo</a:t>
            </a:r>
            <a:endParaRPr lang="en-US" sz="1238" dirty="0"/>
          </a:p>
        </p:txBody>
      </p:sp>
      <p:sp>
        <p:nvSpPr>
          <p:cNvPr id="6" name="Text 3"/>
          <p:cNvSpPr/>
          <p:nvPr/>
        </p:nvSpPr>
        <p:spPr>
          <a:xfrm>
            <a:off x="457200" y="2371725"/>
            <a:ext cx="388620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238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Avaliação: completude, clareza, identificação correta de requisitos, estrutura</a:t>
            </a:r>
            <a:endParaRPr lang="en-US" sz="1238" dirty="0"/>
          </a:p>
        </p:txBody>
      </p:sp>
      <p:sp>
        <p:nvSpPr>
          <p:cNvPr id="7" name="Text 4"/>
          <p:cNvSpPr/>
          <p:nvPr/>
        </p:nvSpPr>
        <p:spPr>
          <a:xfrm>
            <a:off x="457200" y="3014663"/>
            <a:ext cx="3886200" cy="30003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1575" dirty="0">
                <a:solidFill>
                  <a:srgbClr val="4F81B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Atividade Avaliativa 2: Estudo de Caso</a:t>
            </a:r>
            <a:endParaRPr lang="en-US" sz="1575" dirty="0"/>
          </a:p>
        </p:txBody>
      </p:sp>
      <p:sp>
        <p:nvSpPr>
          <p:cNvPr id="8" name="Text 5"/>
          <p:cNvSpPr/>
          <p:nvPr/>
        </p:nvSpPr>
        <p:spPr>
          <a:xfrm>
            <a:off x="457200" y="3386138"/>
            <a:ext cx="388620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238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Análise de um cenário de gerenciamento de requisitos e propostas de soluções</a:t>
            </a:r>
            <a:endParaRPr lang="en-US" sz="1238" dirty="0"/>
          </a:p>
        </p:txBody>
      </p:sp>
      <p:sp>
        <p:nvSpPr>
          <p:cNvPr id="9" name="Text 6"/>
          <p:cNvSpPr/>
          <p:nvPr/>
        </p:nvSpPr>
        <p:spPr>
          <a:xfrm>
            <a:off x="457200" y="3929063"/>
            <a:ext cx="3886200" cy="471488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238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Avaliação: identificação de problemas, propostas pertinentes, compreensão do tema</a:t>
            </a:r>
            <a:endParaRPr lang="en-US" sz="1238" dirty="0"/>
          </a:p>
        </p:txBody>
      </p:sp>
      <p:pic>
        <p:nvPicPr>
          <p:cNvPr id="10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597912"/>
            <a:ext cx="4114800" cy="229054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457200"/>
            <a:ext cx="82296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indent="0" marL="0">
              <a:buNone/>
            </a:pPr>
            <a:r>
              <a:rPr lang="en-US" sz="2025" b="1" dirty="0">
                <a:solidFill>
                  <a:srgbClr val="1F497D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Conclusão</a:t>
            </a:r>
            <a:endParaRPr lang="en-US" sz="2025" dirty="0"/>
          </a:p>
        </p:txBody>
      </p:sp>
      <p:sp>
        <p:nvSpPr>
          <p:cNvPr id="4" name="Text 1"/>
          <p:cNvSpPr/>
          <p:nvPr/>
        </p:nvSpPr>
        <p:spPr>
          <a:xfrm>
            <a:off x="457200" y="1082278"/>
            <a:ext cx="2151887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Requisitos bem definidos</a:t>
            </a:r>
            <a:endParaRPr lang="en-US" sz="1350" dirty="0"/>
          </a:p>
        </p:txBody>
      </p:sp>
      <p:sp>
        <p:nvSpPr>
          <p:cNvPr id="5" name="Text 2"/>
          <p:cNvSpPr/>
          <p:nvPr/>
        </p:nvSpPr>
        <p:spPr>
          <a:xfrm>
            <a:off x="457200" y="1082278"/>
            <a:ext cx="3602375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são a base para o sucesso de projetos de software </a:t>
            </a:r>
            <a:endParaRPr lang="en-US" sz="1350" dirty="0"/>
          </a:p>
        </p:txBody>
      </p:sp>
      <p:sp>
        <p:nvSpPr>
          <p:cNvPr id="6" name="Text 3"/>
          <p:cNvSpPr/>
          <p:nvPr/>
        </p:nvSpPr>
        <p:spPr>
          <a:xfrm>
            <a:off x="457200" y="1739503"/>
            <a:ext cx="2207949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 engenharia de requisitos </a:t>
            </a:r>
            <a:endParaRPr lang="en-US" sz="1350" dirty="0"/>
          </a:p>
        </p:txBody>
      </p:sp>
      <p:sp>
        <p:nvSpPr>
          <p:cNvPr id="7" name="Text 4"/>
          <p:cNvSpPr/>
          <p:nvPr/>
        </p:nvSpPr>
        <p:spPr>
          <a:xfrm>
            <a:off x="2665149" y="1739503"/>
            <a:ext cx="107689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reduz custos</a:t>
            </a:r>
            <a:endParaRPr lang="en-US" sz="1350" dirty="0"/>
          </a:p>
        </p:txBody>
      </p:sp>
      <p:sp>
        <p:nvSpPr>
          <p:cNvPr id="8" name="Text 5"/>
          <p:cNvSpPr/>
          <p:nvPr/>
        </p:nvSpPr>
        <p:spPr>
          <a:xfrm>
            <a:off x="3742041" y="1739503"/>
            <a:ext cx="141284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e </a:t>
            </a:r>
            <a:endParaRPr lang="en-US" sz="1350" dirty="0"/>
          </a:p>
        </p:txBody>
      </p:sp>
      <p:sp>
        <p:nvSpPr>
          <p:cNvPr id="9" name="Text 6"/>
          <p:cNvSpPr/>
          <p:nvPr/>
        </p:nvSpPr>
        <p:spPr>
          <a:xfrm>
            <a:off x="457200" y="1996678"/>
            <a:ext cx="911275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retrabalho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1368475" y="1996678"/>
            <a:ext cx="1748963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nas fases posteriores </a:t>
            </a:r>
            <a:endParaRPr lang="en-US" sz="1350" dirty="0"/>
          </a:p>
        </p:txBody>
      </p:sp>
      <p:sp>
        <p:nvSpPr>
          <p:cNvPr id="11" name="Text 8"/>
          <p:cNvSpPr/>
          <p:nvPr/>
        </p:nvSpPr>
        <p:spPr>
          <a:xfrm>
            <a:off x="457200" y="2396728"/>
            <a:ext cx="2031532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Integração das técnicas</a:t>
            </a:r>
            <a:endParaRPr lang="en-US" sz="1350" dirty="0"/>
          </a:p>
        </p:txBody>
      </p:sp>
      <p:sp>
        <p:nvSpPr>
          <p:cNvPr id="12" name="Text 9"/>
          <p:cNvSpPr/>
          <p:nvPr/>
        </p:nvSpPr>
        <p:spPr>
          <a:xfrm>
            <a:off x="457200" y="2396728"/>
            <a:ext cx="3526389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de elicitação, documentação e gerenciamento é essencial </a:t>
            </a:r>
            <a:endParaRPr lang="en-US" sz="1350" dirty="0"/>
          </a:p>
        </p:txBody>
      </p:sp>
      <p:sp>
        <p:nvSpPr>
          <p:cNvPr id="13" name="Text 10"/>
          <p:cNvSpPr/>
          <p:nvPr/>
        </p:nvSpPr>
        <p:spPr>
          <a:xfrm>
            <a:off x="457200" y="3053953"/>
            <a:ext cx="3606812" cy="491133"/>
          </a:xfrm>
          <a:prstGeom prst="rect">
            <a:avLst/>
          </a:prstGeom>
          <a:noFill/>
          <a:ln/>
        </p:spPr>
        <p:txBody>
          <a:bodyPr wrap="squar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Aplicação prática dos conhecimentos através das </a:t>
            </a:r>
            <a:endParaRPr lang="en-US" sz="1350" dirty="0"/>
          </a:p>
        </p:txBody>
      </p:sp>
      <p:sp>
        <p:nvSpPr>
          <p:cNvPr id="14" name="Text 11"/>
          <p:cNvSpPr/>
          <p:nvPr/>
        </p:nvSpPr>
        <p:spPr>
          <a:xfrm>
            <a:off x="785533" y="3311128"/>
            <a:ext cx="1783956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b="1" dirty="0">
                <a:solidFill>
                  <a:srgbClr val="E36C09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atividades propostas</a:t>
            </a:r>
            <a:endParaRPr lang="en-US" sz="1350" dirty="0"/>
          </a:p>
        </p:txBody>
      </p:sp>
      <p:sp>
        <p:nvSpPr>
          <p:cNvPr id="15" name="Text 12"/>
          <p:cNvSpPr/>
          <p:nvPr/>
        </p:nvSpPr>
        <p:spPr>
          <a:xfrm>
            <a:off x="2569490" y="3311128"/>
            <a:ext cx="1045694" cy="233958"/>
          </a:xfrm>
          <a:prstGeom prst="rect">
            <a:avLst/>
          </a:prstGeom>
          <a:noFill/>
          <a:ln/>
        </p:spPr>
        <p:txBody>
          <a:bodyPr wrap="none" lIns="0" tIns="0" rIns="0" bIns="0" rtlCol="0" anchor="ctr">
            <a:spAutoFit/>
          </a:bodyPr>
          <a:lstStyle/>
          <a:p>
            <a:pPr algn="l" indent="0" marL="0">
              <a:buNone/>
            </a:pPr>
            <a:r>
              <a:rPr lang="en-US" sz="1350" dirty="0">
                <a:solidFill>
                  <a:srgbClr val="000000"/>
                </a:solidFill>
                <a:latin typeface="Noto Sans" pitchFamily="34" charset="0"/>
                <a:ea typeface="Noto Sans" pitchFamily="34" charset="-122"/>
                <a:cs typeface="Noto Sans" pitchFamily="34" charset="-120"/>
              </a:rPr>
              <a:t> na disciplina </a:t>
            </a:r>
            <a:endParaRPr lang="en-US" sz="1350" dirty="0"/>
          </a:p>
        </p:txBody>
      </p:sp>
      <p:pic>
        <p:nvPicPr>
          <p:cNvPr id="1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391" y="1071563"/>
            <a:ext cx="3809991" cy="285747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2025-07-30T12:59:48Z</dcterms:created>
  <dcterms:modified xsi:type="dcterms:W3CDTF">2025-07-30T12:59:48Z</dcterms:modified>
</cp:coreProperties>
</file>